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xml" ContentType="application/xml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66" r:id="rId2"/>
    <p:sldId id="267" r:id="rId3"/>
    <p:sldId id="273" r:id="rId4"/>
    <p:sldId id="274" r:id="rId5"/>
    <p:sldId id="280" r:id="rId6"/>
    <p:sldId id="268" r:id="rId7"/>
    <p:sldId id="275" r:id="rId8"/>
    <p:sldId id="279" r:id="rId9"/>
    <p:sldId id="276" r:id="rId10"/>
    <p:sldId id="278" r:id="rId11"/>
    <p:sldId id="269" r:id="rId12"/>
    <p:sldId id="277" r:id="rId13"/>
    <p:sldId id="281" r:id="rId14"/>
    <p:sldId id="282" r:id="rId15"/>
    <p:sldId id="285" r:id="rId16"/>
    <p:sldId id="283" r:id="rId17"/>
    <p:sldId id="2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32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8" Type="http://schemas.openxmlformats.org/officeDocument/2006/relationships/slide" Target="slides/slide7.xml"/><Relationship Id="rId26" Type="http://schemas.openxmlformats.org/officeDocument/2006/relationships/customXml" Target="../customXml/item3.xml"/><Relationship Id="rId2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7" Type="http://schemas.openxmlformats.org/officeDocument/2006/relationships/slide" Target="slides/slide6.xml"/><Relationship Id="rId25" Type="http://schemas.openxmlformats.org/officeDocument/2006/relationships/customXml" Target="../customXml/item2.xml"/><Relationship Id="rId20" Type="http://schemas.openxmlformats.org/officeDocument/2006/relationships/presProps" Target="presProps.xml"/><Relationship Id="rId16" Type="http://schemas.openxmlformats.org/officeDocument/2006/relationships/slide" Target="slides/slide15.xml"/><Relationship Id="rId2" Type="http://schemas.openxmlformats.org/officeDocument/2006/relationships/slide" Target="slides/slide1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4" Type="http://schemas.openxmlformats.org/officeDocument/2006/relationships/customXml" Target="../customXml/item1.xml"/><Relationship Id="rId23" Type="http://schemas.openxmlformats.org/officeDocument/2006/relationships/tableStyles" Target="tableStyles.xml"/><Relationship Id="rId15" Type="http://schemas.openxmlformats.org/officeDocument/2006/relationships/slide" Target="slides/slide14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22" Type="http://schemas.openxmlformats.org/officeDocument/2006/relationships/theme" Target="theme/theme1.xml"/><Relationship Id="rId14" Type="http://schemas.openxmlformats.org/officeDocument/2006/relationships/slide" Target="slides/slide13.xml"/><Relationship Id="rId4" Type="http://schemas.openxmlformats.org/officeDocument/2006/relationships/slide" Target="slides/slide3.xml"/></Relationships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0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4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071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02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32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6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09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4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84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05/03/22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32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05/03/22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590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06" r:id="rId6"/>
    <p:sldLayoutId id="2147483802" r:id="rId7"/>
    <p:sldLayoutId id="2147483803" r:id="rId8"/>
    <p:sldLayoutId id="2147483804" r:id="rId9"/>
    <p:sldLayoutId id="2147483805" r:id="rId10"/>
    <p:sldLayoutId id="214748380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1BE76B7-D42A-46DF-9B77-CBB493D8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60" t="46895" r="36467" b="32825"/>
          <a:stretch/>
        </p:blipFill>
        <p:spPr>
          <a:xfrm>
            <a:off x="82732" y="278674"/>
            <a:ext cx="12026536" cy="647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83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2511700"/>
            <a:ext cx="10691265" cy="3636088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shape information that was needed was inferred from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these measurements and was used to create a computer-aided design program for building bis-peptides called </a:t>
            </a:r>
            <a:r>
              <a:rPr lang="en-US" sz="24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CANDO (for computer-aided Nanostructure design and optimization). </a:t>
            </a:r>
          </a:p>
          <a:p>
            <a:pPr algn="just"/>
            <a:r>
              <a:rPr lang="en-IN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Example: </a:t>
            </a:r>
            <a:r>
              <a:rPr lang="en-IN" sz="240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sequences of pro4(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2S4S)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pro4(2R4R) building blocks had 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 and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shapes just as CANDO predicted they would. </a:t>
            </a:r>
          </a:p>
          <a:p>
            <a:pPr algn="just"/>
            <a:endParaRPr lang="en-US" sz="2400" b="1" i="0" u="none" strike="noStrike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187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EA0F08A8-34EC-4067-94EB-8DB690223A97}"/>
              </a:ext>
            </a:extLst>
          </p:cNvPr>
          <p:cNvGrpSpPr/>
          <p:nvPr/>
        </p:nvGrpSpPr>
        <p:grpSpPr>
          <a:xfrm>
            <a:off x="3561806" y="92066"/>
            <a:ext cx="8543108" cy="6186814"/>
            <a:chOff x="4084320" y="92066"/>
            <a:chExt cx="8016298" cy="4706357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E103EC53-B253-4411-851B-091D86F50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153" t="36718" r="6588" b="42984"/>
            <a:stretch/>
          </p:blipFill>
          <p:spPr>
            <a:xfrm>
              <a:off x="4171406" y="470263"/>
              <a:ext cx="7863839" cy="432816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5EA04275-1D40-4D2F-B5F0-8873599C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873" t="34667" b="63174"/>
            <a:stretch/>
          </p:blipFill>
          <p:spPr>
            <a:xfrm>
              <a:off x="4084320" y="92066"/>
              <a:ext cx="8016298" cy="37819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D846BB5-D3F7-46E6-976A-6DAC51B2EC4E}"/>
              </a:ext>
            </a:extLst>
          </p:cNvPr>
          <p:cNvSpPr txBox="1"/>
          <p:nvPr/>
        </p:nvSpPr>
        <p:spPr>
          <a:xfrm>
            <a:off x="0" y="1750423"/>
            <a:ext cx="36546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IN" sz="2400" dirty="0">
                <a:latin typeface="Arial" panose="020B0604020202020204" pitchFamily="34" charset="0"/>
              </a:rPr>
              <a:t>T</a:t>
            </a:r>
            <a:r>
              <a:rPr lang="en-IN" sz="2400" b="0" i="0" u="none" strike="noStrike" baseline="0" dirty="0">
                <a:latin typeface="Arial" panose="020B0604020202020204" pitchFamily="34" charset="0"/>
              </a:rPr>
              <a:t>he shapes of </a:t>
            </a:r>
            <a:r>
              <a:rPr lang="en-US" sz="2400" b="0" i="0" u="none" strike="noStrike" baseline="0" dirty="0">
                <a:latin typeface="Arial" panose="020B0604020202020204" pitchFamily="34" charset="0"/>
              </a:rPr>
              <a:t>the molecules can vary from nearly straight rods to tight crescents with the insertion of the </a:t>
            </a:r>
            <a:r>
              <a:rPr lang="en-IN" sz="2400" b="0" i="0" u="none" strike="noStrike" baseline="0" dirty="0">
                <a:latin typeface="Arial" panose="020B0604020202020204" pitchFamily="34" charset="0"/>
              </a:rPr>
              <a:t>right monomers.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07552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Macromolecule that would bind tightly to the cholera toxin protein (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Ctx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). </a:t>
            </a: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The protein has five identical pockets, each at the corner </a:t>
            </a:r>
            <a:r>
              <a:rPr lang="en-US" sz="2400" b="0" i="0" u="none" strike="noStrike" baseline="0" dirty="0">
                <a:latin typeface="Arial" panose="020B0604020202020204" pitchFamily="34" charset="0"/>
              </a:rPr>
              <a:t>of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a pentagon. These pockets allow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Ctx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to bind to the sugar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GMl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, which fits neatly into the pockets. </a:t>
            </a:r>
          </a:p>
        </p:txBody>
      </p:sp>
    </p:spTree>
    <p:extLst>
      <p:ext uri="{BB962C8B-B14F-4D97-AF65-F5344CB8AC3E}">
        <p14:creationId xmlns:p14="http://schemas.microsoft.com/office/powerpoint/2010/main" val="2996758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The epithelial cells that line the small intestine have molecules of GM1 attached to their surface, and when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Ctx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binds to five of these molecules it initiates a chain of events that leads </a:t>
            </a:r>
            <a:r>
              <a:rPr lang="en-US" sz="2400" b="0" i="0" u="none" strike="noStrike" baseline="0" dirty="0">
                <a:latin typeface="Arial" panose="020B0604020202020204" pitchFamily="34" charset="0"/>
              </a:rPr>
              <a:t>to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life threatening diarrheal disease.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Molecules that bind tightly to these pockets on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Ctx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would prevent the toxin from binding to human cells and stop the disease in its tracks. </a:t>
            </a:r>
          </a:p>
          <a:p>
            <a:pPr algn="l"/>
            <a:r>
              <a:rPr lang="en-US" sz="2400" dirty="0">
                <a:latin typeface="Times New Roman" panose="02020603050405020304" pitchFamily="18" charset="0"/>
              </a:rPr>
              <a:t>B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is-peptides with two sugars bound </a:t>
            </a:r>
            <a:r>
              <a:rPr lang="en-US" sz="2400" b="0" i="0" u="none" strike="noStrike" baseline="0" dirty="0">
                <a:latin typeface="Arial" panose="020B0604020202020204" pitchFamily="34" charset="0"/>
              </a:rPr>
              <a:t>to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Ctx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more tightly than the individual small sugars, and they bound as well as the natural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</a:rPr>
              <a:t>GMl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target does. </a:t>
            </a:r>
            <a:endParaRPr lang="en-IN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8520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968273"/>
          </a:xfrm>
        </p:spPr>
        <p:txBody>
          <a:bodyPr/>
          <a:lstStyle/>
          <a:p>
            <a:r>
              <a:rPr lang="en-US" b="1" cap="none" dirty="0">
                <a:latin typeface="Times New Roman" panose="02020603050405020304" pitchFamily="18" charset="0"/>
              </a:rPr>
              <a:t>Development of Molecular actuators </a:t>
            </a:r>
            <a:endParaRPr lang="en-IN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60497"/>
            <a:ext cx="10691265" cy="4168717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</a:rPr>
              <a:t> An actuator is a device that responds to a </a:t>
            </a:r>
            <a:r>
              <a:rPr lang="en-US" sz="2400" u="sng" dirty="0">
                <a:latin typeface="Times New Roman" panose="02020603050405020304" pitchFamily="18" charset="0"/>
              </a:rPr>
              <a:t>signal</a:t>
            </a:r>
            <a:r>
              <a:rPr lang="en-US" sz="2400" dirty="0">
                <a:latin typeface="Times New Roman" panose="02020603050405020304" pitchFamily="18" charset="0"/>
              </a:rPr>
              <a:t> by producing motion. </a:t>
            </a:r>
            <a:endParaRPr lang="en-US" sz="2400" b="1" dirty="0" smtClean="0">
              <a:latin typeface="Times New Roman" panose="02020603050405020304" pitchFamily="18" charset="0"/>
            </a:endParaRPr>
          </a:p>
          <a:p>
            <a:pPr algn="just"/>
            <a:r>
              <a:rPr lang="en-US" sz="2400" b="1" dirty="0" smtClean="0">
                <a:latin typeface="Times New Roman" panose="02020603050405020304" pitchFamily="18" charset="0"/>
              </a:rPr>
              <a:t>Development </a:t>
            </a:r>
            <a:r>
              <a:rPr lang="en-US" sz="2400" b="1" dirty="0">
                <a:latin typeface="Times New Roman" panose="02020603050405020304" pitchFamily="18" charset="0"/>
              </a:rPr>
              <a:t>of M</a:t>
            </a:r>
            <a:r>
              <a:rPr lang="en-US" sz="2400" b="1" i="0" u="none" strike="noStrike" baseline="0" dirty="0">
                <a:latin typeface="Times New Roman" panose="02020603050405020304" pitchFamily="18" charset="0"/>
              </a:rPr>
              <a:t>olecular actuators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in which two rods are joined by a hinge.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</a:rPr>
              <a:t>R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</a:rPr>
              <a:t>od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-hinge-rod actuators were designed to be open normally and to fold over, or close, when groups on the outer ends of the rods bind a metal or a small molecule.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T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he rods </a:t>
            </a:r>
            <a:r>
              <a:rPr lang="en-US" sz="2400" dirty="0">
                <a:latin typeface="Times New Roman" panose="02020603050405020304" pitchFamily="18" charset="0"/>
              </a:rPr>
              <a:t>were of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four building blocks long, the hinge </a:t>
            </a:r>
            <a:r>
              <a:rPr lang="en-US" sz="2400" dirty="0">
                <a:latin typeface="Times New Roman" panose="02020603050405020304" pitchFamily="18" charset="0"/>
              </a:rPr>
              <a:t>of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an ordinary amino acid, and a metal that triggered the opening and closing. </a:t>
            </a: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Can be used as </a:t>
            </a:r>
            <a:r>
              <a:rPr lang="en-US" sz="24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molecular valves.  </a:t>
            </a:r>
            <a:endParaRPr lang="en-I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424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3B5F63DF-0DF6-4BE8-8D2F-C15C0DE0DD72}"/>
              </a:ext>
            </a:extLst>
          </p:cNvPr>
          <p:cNvGrpSpPr/>
          <p:nvPr/>
        </p:nvGrpSpPr>
        <p:grpSpPr>
          <a:xfrm>
            <a:off x="357051" y="113212"/>
            <a:ext cx="11582400" cy="6365965"/>
            <a:chOff x="357051" y="113212"/>
            <a:chExt cx="11582400" cy="6365965"/>
          </a:xfrm>
        </p:grpSpPr>
        <p:pic>
          <p:nvPicPr>
            <p:cNvPr id="3" name="Picture 2">
              <a:extLst>
                <a:ext uri="{FF2B5EF4-FFF2-40B4-BE49-F238E27FC236}">
                  <a16:creationId xmlns="" xmlns:a16="http://schemas.microsoft.com/office/drawing/2014/main" id="{135C34A1-9DF4-4B2A-B7DA-C483A60415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96" t="14175" r="32778" b="83494"/>
            <a:stretch/>
          </p:blipFill>
          <p:spPr>
            <a:xfrm>
              <a:off x="357051" y="113212"/>
              <a:ext cx="11582400" cy="29609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="" xmlns:a16="http://schemas.microsoft.com/office/drawing/2014/main" id="{3F954770-287C-4A0B-9F6D-8DD6AFF940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431" t="29079" r="32816" b="33206"/>
            <a:stretch/>
          </p:blipFill>
          <p:spPr>
            <a:xfrm>
              <a:off x="418011" y="409304"/>
              <a:ext cx="11521440" cy="60698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0685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Developing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1962521"/>
            <a:ext cx="10691265" cy="4166990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800" b="0" i="0" u="none" strike="noStrike" baseline="0" dirty="0">
                <a:latin typeface="Times New Roman" panose="02020603050405020304" pitchFamily="18" charset="0"/>
              </a:rPr>
              <a:t>The valve would consist of a nanoscopic hole with hinged rods attached around its rim. 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</a:rPr>
              <a:t>When </a:t>
            </a:r>
            <a:r>
              <a:rPr lang="en-US" sz="2800" b="0" i="0" u="none" strike="noStrike" baseline="0" dirty="0">
                <a:latin typeface="Times New Roman" panose="02020603050405020304" pitchFamily="18" charset="0"/>
              </a:rPr>
              <a:t>Outstretched, the rods would block the hole; folded, they would open it. </a:t>
            </a:r>
          </a:p>
          <a:p>
            <a:pPr algn="just"/>
            <a:r>
              <a:rPr lang="en-US" sz="2800" b="0" i="0" u="none" strike="noStrike" baseline="0" dirty="0">
                <a:latin typeface="Times New Roman" panose="02020603050405020304" pitchFamily="18" charset="0"/>
              </a:rPr>
              <a:t>These valves could be used to make a device that senses a patient's condition and releases the appropriate medicine in response. 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4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50A7ED-C017-4DFA-8885-1DEF9871E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IN" dirty="0"/>
              <a:t>Developing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6B0230-0AA1-4C33-968D-21A43D033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D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ozens of groups inventing designer bis-peptide based macromolecules and learning how to produce artificial enzymes and other useful molecular devices.</a:t>
            </a:r>
          </a:p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</a:rPr>
              <a:t>Artificial enzymes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that efficiently synthesize these and other valuable compounds in an environmentally benign way.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A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rtificial enzymes that break down plant cellulose into ethanol or that use light energy to combine water and carbon dioxide to </a:t>
            </a:r>
            <a:r>
              <a:rPr lang="en-IN" sz="2400" b="0" i="0" u="none" strike="noStrike" baseline="0" dirty="0">
                <a:latin typeface="Times New Roman" panose="02020603050405020304" pitchFamily="18" charset="0"/>
              </a:rPr>
              <a:t>create ethanol.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E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</a:rPr>
              <a:t>ven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design artificial enzymes to synthesize bis-amino acid building blocks and join them together for making</a:t>
            </a:r>
            <a:r>
              <a:rPr lang="en-IN" sz="2400" b="0" i="0" u="none" strike="noStrike" baseline="0" dirty="0">
                <a:latin typeface="Times New Roman" panose="02020603050405020304" pitchFamily="18" charset="0"/>
              </a:rPr>
              <a:t> bis-peptides</a:t>
            </a:r>
            <a:r>
              <a:rPr lang="en-IN" sz="2400" dirty="0">
                <a:latin typeface="Times New Roman" panose="02020603050405020304" pitchFamily="18" charset="0"/>
              </a:rPr>
              <a:t>.</a:t>
            </a:r>
            <a:endParaRPr lang="en-US" sz="2400" b="0" i="0" u="none" strike="noStrike" baseline="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623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D1AFD24-4423-4FB9-AF83-59B55C74D5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1" t="24256" r="36115" b="48445"/>
          <a:stretch/>
        </p:blipFill>
        <p:spPr>
          <a:xfrm>
            <a:off x="130628" y="87087"/>
            <a:ext cx="11930743" cy="516554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0922" y="5339211"/>
            <a:ext cx="11961078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In </a:t>
            </a:r>
            <a:r>
              <a:rPr lang="en-US" dirty="0"/>
              <a:t>practice, chemists synthesize </a:t>
            </a:r>
            <a:r>
              <a:rPr lang="en-US" dirty="0" err="1"/>
              <a:t>bis</a:t>
            </a:r>
            <a:r>
              <a:rPr lang="en-US" dirty="0"/>
              <a:t>-amino acids with protective groups, or masks, to prevent bonds from forming among them indiscriminately. Using a series of steps </a:t>
            </a:r>
            <a:r>
              <a:rPr lang="en-US" i="1" dirty="0"/>
              <a:t>(not depicted here), </a:t>
            </a:r>
            <a:r>
              <a:rPr lang="en-US" dirty="0"/>
              <a:t>the chemists link two monomers-such as pro4 and </a:t>
            </a:r>
            <a:r>
              <a:rPr lang="en-US" dirty="0" err="1"/>
              <a:t>hin</a:t>
            </a:r>
            <a:r>
              <a:rPr lang="en-US" dirty="0"/>
              <a:t>, whose chemical structures are shown at the left-by inducing what is called a </a:t>
            </a:r>
            <a:r>
              <a:rPr lang="en-US" dirty="0" err="1" smtClean="0"/>
              <a:t>diketopiperazine</a:t>
            </a:r>
            <a:r>
              <a:rPr lang="en-US" dirty="0" smtClean="0"/>
              <a:t> </a:t>
            </a:r>
            <a:r>
              <a:rPr lang="en-US" dirty="0"/>
              <a:t>ring </a:t>
            </a:r>
            <a:r>
              <a:rPr lang="en-US" i="1" dirty="0"/>
              <a:t>[green] </a:t>
            </a:r>
            <a:r>
              <a:rPr lang="en-US" dirty="0"/>
              <a:t>to form between them. The rigidity of this ring and of the other carbon rings within the </a:t>
            </a:r>
            <a:r>
              <a:rPr lang="en-US" dirty="0" err="1"/>
              <a:t>bis</a:t>
            </a:r>
            <a:r>
              <a:rPr lang="en-US" dirty="0"/>
              <a:t>-amino acids ensures the stiffness and predictable shape of the resulting chains. [Some hydrogen atoms and details of the protective groups have been omitted for clarity.] </a:t>
            </a:r>
          </a:p>
        </p:txBody>
      </p:sp>
      <p:sp>
        <p:nvSpPr>
          <p:cNvPr id="5" name="Rectangle 4"/>
          <p:cNvSpPr/>
          <p:nvPr/>
        </p:nvSpPr>
        <p:spPr>
          <a:xfrm>
            <a:off x="303088" y="4081029"/>
            <a:ext cx="246798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(2S) N-ACETYL-L-ALANYL-ALPHAL-PHENYLALANYL</a:t>
            </a:r>
            <a:r>
              <a:rPr lang="en-US"/>
              <a:t>-</a:t>
            </a:r>
            <a:r>
              <a:rPr lang="en-US" smtClean="0"/>
              <a:t>CHLOROETHYL</a:t>
            </a:r>
          </a:p>
          <a:p>
            <a:r>
              <a:rPr lang="en-US" smtClean="0"/>
              <a:t>KETONE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690717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555E1A-5757-4761-BEE8-3695938F0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Starting from 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E1ADA48-48F2-4524-A4E6-E5C44F514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500" y="1486321"/>
            <a:ext cx="7035277" cy="4964023"/>
          </a:xfrm>
        </p:spPr>
        <p:txBody>
          <a:bodyPr>
            <a:normAutofit fontScale="85000" lnSpcReduction="20000"/>
          </a:bodyPr>
          <a:lstStyle/>
          <a:p>
            <a:pPr algn="just"/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400" b="0" i="0" u="none" strike="noStrike" baseline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ydroxyproline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 converted into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kinds of building blocks,  named pro4(2S4S), 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pro4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2S4R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IN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pro4</a:t>
            </a:r>
            <a:r>
              <a:rPr lang="en-I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(2R4S</a:t>
            </a:r>
            <a:r>
              <a:rPr lang="en-IN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and </a:t>
            </a:r>
            <a:r>
              <a:rPr lang="en-I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pro4(2R4R). </a:t>
            </a: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were called "pro4" because they all resemble the amino acid proline with an additional amino acid mounted on carbon 4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 and R indicate the orientation of groups attached to Carbon 2 and 4.</a:t>
            </a:r>
          </a:p>
          <a:p>
            <a:pPr algn="just"/>
            <a:r>
              <a:rPr lang="en-US" sz="2400" b="0" i="0" u="none" strike="noStrike" baseline="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400" b="0" i="0" u="none" strike="noStrike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completed building blocks are dry powder, stable at room temp for months</a:t>
            </a: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synthesize a bis-peptide, the building blocks were assembled in the desired sequence with single bonds and then join up all the second bonds to rigidify the molecule into its final shape.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236" y="2088579"/>
            <a:ext cx="31623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228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BIS-PEPTIDES ARE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422" y="2153788"/>
            <a:ext cx="10691265" cy="3636088"/>
          </a:xfrm>
        </p:spPr>
        <p:txBody>
          <a:bodyPr>
            <a:normAutofit/>
          </a:bodyPr>
          <a:lstStyle/>
          <a:p>
            <a:pPr algn="just"/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A bead is coated with a protected amine group. The protective mask is stripped away, and the first bis-amino acid latches onto it via the bis-amino acid's </a:t>
            </a:r>
            <a:r>
              <a:rPr lang="en-I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carboxyl group.</a:t>
            </a:r>
          </a:p>
          <a:p>
            <a:pPr algn="just"/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 and 3) The process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repeated with more bis-amino acids, producing a chain linked by single bonds. </a:t>
            </a:r>
          </a:p>
          <a:p>
            <a:pPr marL="0" indent="0" algn="just">
              <a:buNone/>
            </a:pP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5653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BIS-PEPTIDES ARE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2493424"/>
            <a:ext cx="10691265" cy="3636088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 Then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bead is stripped away, as are the protective groups on the unbonded amine.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freed amines react with the nearby masked </a:t>
            </a:r>
            <a:r>
              <a:rPr lang="en-US" sz="2400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carboxyls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releasing 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masks and forming a second bond between each </a:t>
            </a:r>
            <a:r>
              <a:rPr lang="en-IN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adjacent pair of monomers.</a:t>
            </a:r>
            <a:r>
              <a:rPr lang="en-US" sz="24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749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71600BA0-B8A4-4A4C-A9B3-9AB4984C96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12" t="61841" b="11873"/>
          <a:stretch/>
        </p:blipFill>
        <p:spPr>
          <a:xfrm>
            <a:off x="252549" y="1280160"/>
            <a:ext cx="11686902" cy="54254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CE52D054-B2F5-4F2D-82D7-490ECE845EA3}"/>
              </a:ext>
            </a:extLst>
          </p:cNvPr>
          <p:cNvSpPr txBox="1"/>
          <p:nvPr/>
        </p:nvSpPr>
        <p:spPr>
          <a:xfrm>
            <a:off x="853440" y="139337"/>
            <a:ext cx="1053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Making of Bis-Peptide.</a:t>
            </a:r>
          </a:p>
        </p:txBody>
      </p:sp>
    </p:spTree>
    <p:extLst>
      <p:ext uri="{BB962C8B-B14F-4D97-AF65-F5344CB8AC3E}">
        <p14:creationId xmlns:p14="http://schemas.microsoft.com/office/powerpoint/2010/main" val="11810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The Bis- Amino Acids that make up the bis-peptides </a:t>
            </a:r>
            <a:r>
              <a:rPr lang="en-US" sz="2400" dirty="0">
                <a:latin typeface="Times New Roman" panose="02020603050405020304" pitchFamily="18" charset="0"/>
              </a:rPr>
              <a:t>j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oin together like strangely shaped Lego bricks.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</a:rPr>
              <a:t>I</a:t>
            </a:r>
            <a:r>
              <a:rPr lang="en-US" sz="2400" b="0" i="0" u="none" strike="noStrike" baseline="0" dirty="0" smtClean="0">
                <a:latin typeface="Times New Roman" panose="02020603050405020304" pitchFamily="18" charset="0"/>
              </a:rPr>
              <a:t>n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particular, each bis-amino acid behaves like a brick whose </a:t>
            </a:r>
            <a:r>
              <a:rPr lang="en-US" sz="2400" dirty="0">
                <a:latin typeface="Times New Roman" panose="02020603050405020304" pitchFamily="18" charset="0"/>
              </a:rPr>
              <a:t>t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op surface of studs is </a:t>
            </a:r>
            <a:r>
              <a:rPr lang="en-US" sz="2400" dirty="0">
                <a:latin typeface="Times New Roman" panose="02020603050405020304" pitchFamily="18" charset="0"/>
              </a:rPr>
              <a:t>t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ilted and twisted relative to its bottom </a:t>
            </a:r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surface of holes. </a:t>
            </a:r>
          </a:p>
        </p:txBody>
      </p:sp>
    </p:spTree>
    <p:extLst>
      <p:ext uri="{BB962C8B-B14F-4D97-AF65-F5344CB8AC3E}">
        <p14:creationId xmlns:p14="http://schemas.microsoft.com/office/powerpoint/2010/main" val="2346009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2014451"/>
            <a:ext cx="10691265" cy="3636088"/>
          </a:xfrm>
        </p:spPr>
        <p:txBody>
          <a:bodyPr>
            <a:normAutofit/>
          </a:bodyPr>
          <a:lstStyle/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Repeatedly stacking one type of brick on top of itself allows for making of one curved shape.</a:t>
            </a:r>
          </a:p>
          <a:p>
            <a:pPr algn="just"/>
            <a:r>
              <a:rPr lang="en-US" sz="2400" dirty="0">
                <a:latin typeface="HiddenHorzOCl"/>
              </a:rPr>
              <a:t>With</a:t>
            </a:r>
            <a:r>
              <a:rPr lang="en-US" sz="2400" b="0" i="0" u="none" strike="noStrike" baseline="0" dirty="0">
                <a:latin typeface="HiddenHorzOCl"/>
              </a:rPr>
              <a:t>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the specific shape of the curve depending on which bis-amino acid is chosen. </a:t>
            </a:r>
          </a:p>
          <a:p>
            <a:pPr algn="just"/>
            <a:r>
              <a:rPr lang="en-US" sz="2400" dirty="0">
                <a:latin typeface="Arial" panose="020B0604020202020204" pitchFamily="34" charset="0"/>
              </a:rPr>
              <a:t>Using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just two different kinds of bricks tacked in different sequences, </a:t>
            </a:r>
            <a:r>
              <a:rPr lang="en-US" sz="24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sz="2400" b="1" i="0" u="none" strike="noStrike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N</a:t>
            </a:r>
            <a:r>
              <a:rPr lang="en-US" sz="2400" b="0" i="0" u="none" strike="noStrike" baseline="30000" dirty="0">
                <a:latin typeface="Arial" panose="020B0604020202020204" pitchFamily="34" charset="0"/>
              </a:rPr>
              <a:t>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different shapes (N is the number of bricks </a:t>
            </a:r>
            <a:r>
              <a:rPr lang="en-US" sz="2400" dirty="0">
                <a:latin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n the stack) can be made.</a:t>
            </a:r>
          </a:p>
          <a:p>
            <a:pPr algn="just"/>
            <a:r>
              <a:rPr lang="en-US" sz="2400" b="0" i="0" u="none" strike="noStrike" baseline="0" dirty="0" smtClean="0">
                <a:latin typeface="Times New Roman" panose="02020603050405020304" pitchFamily="18" charset="0"/>
              </a:rPr>
              <a:t>Example: 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A bis-peptide 10 blocks long made out of our four pro4 bis-amino acids could have any one of about a million (4</a:t>
            </a:r>
            <a:r>
              <a:rPr lang="en-US" sz="2400" b="0" i="0" u="none" strike="noStrike" baseline="30000" dirty="0">
                <a:latin typeface="Times New Roman" panose="02020603050405020304" pitchFamily="18" charset="0"/>
              </a:rPr>
              <a:t>10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) shapes.  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69670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E7553C-22EE-47AF-9606-83A4E9C7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Shapes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EB2881-87C6-473D-8AE6-2041A0C5D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4" y="2037805"/>
            <a:ext cx="10691265" cy="403074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IN" sz="2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The key to designing bis-peptides with specific shapes is knowing the precise shape that our individual bis-amino acids take on when they are joined to one another. </a:t>
            </a:r>
          </a:p>
          <a:p>
            <a:pPr algn="just"/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This information, analogous to knowing the size of each brick and the tilt and twist of its studs, was the basis  </a:t>
            </a:r>
            <a:r>
              <a:rPr lang="en-US" sz="24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"programming language for matter." </a:t>
            </a:r>
          </a:p>
          <a:p>
            <a:pPr algn="just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N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uclear magnetic reson</a:t>
            </a:r>
            <a:r>
              <a:rPr lang="en-US" sz="2400" dirty="0">
                <a:latin typeface="Times New Roman" panose="02020603050405020304" pitchFamily="18" charset="0"/>
              </a:rPr>
              <a:t>ance</a:t>
            </a:r>
            <a:r>
              <a:rPr lang="en-US" sz="2400" b="0" i="0" u="none" strike="noStrike" baseline="0" dirty="0">
                <a:latin typeface="Times New Roman" panose="02020603050405020304" pitchFamily="18" charset="0"/>
              </a:rPr>
              <a:t> experiments were carried out to find which hydrogen atoms on a bis-peptide are close to one another and other techniques were applied to measure the orientations of carbon-hydrogen bonds. </a:t>
            </a:r>
          </a:p>
        </p:txBody>
      </p:sp>
    </p:spTree>
    <p:extLst>
      <p:ext uri="{BB962C8B-B14F-4D97-AF65-F5344CB8AC3E}">
        <p14:creationId xmlns:p14="http://schemas.microsoft.com/office/powerpoint/2010/main" val="181677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E681FECDCB634A88B380210644E33D" ma:contentTypeVersion="2" ma:contentTypeDescription="Create a new document." ma:contentTypeScope="" ma:versionID="37873b6306962399c11eecd0d6223513">
  <xsd:schema xmlns:xsd="http://www.w3.org/2001/XMLSchema" xmlns:xs="http://www.w3.org/2001/XMLSchema" xmlns:p="http://schemas.microsoft.com/office/2006/metadata/properties" xmlns:ns2="bcaef780-bd02-4c5b-98b7-9161c76ba27b" targetNamespace="http://schemas.microsoft.com/office/2006/metadata/properties" ma:root="true" ma:fieldsID="23e97d46f374a3d1adcbd513b51aedb4" ns2:_="">
    <xsd:import namespace="bcaef780-bd02-4c5b-98b7-9161c76ba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aef780-bd02-4c5b-98b7-9161c76ba2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C813366-DE39-47A9-83F1-A31C6907AB18}"/>
</file>

<file path=customXml/itemProps2.xml><?xml version="1.0" encoding="utf-8"?>
<ds:datastoreItem xmlns:ds="http://schemas.openxmlformats.org/officeDocument/2006/customXml" ds:itemID="{281E4F36-416C-461A-9C3D-46C74AC7024F}"/>
</file>

<file path=customXml/itemProps3.xml><?xml version="1.0" encoding="utf-8"?>
<ds:datastoreItem xmlns:ds="http://schemas.openxmlformats.org/officeDocument/2006/customXml" ds:itemID="{47FDC5A7-DE24-4E75-9ED1-7FF4C0EE2069}"/>
</file>

<file path=docProps/app.xml><?xml version="1.0" encoding="utf-8"?>
<Properties xmlns="http://schemas.openxmlformats.org/officeDocument/2006/extended-properties" xmlns:vt="http://schemas.openxmlformats.org/officeDocument/2006/docPropsVTypes">
  <TotalTime>22131</TotalTime>
  <Words>1127</Words>
  <Application>Microsoft Macintosh PowerPoint</Application>
  <PresentationFormat>Custom</PresentationFormat>
  <Paragraphs>65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ChronicleVTI</vt:lpstr>
      <vt:lpstr>PowerPoint Presentation</vt:lpstr>
      <vt:lpstr>PowerPoint Presentation</vt:lpstr>
      <vt:lpstr>Starting from Scratch</vt:lpstr>
      <vt:lpstr>HOW BIS-PEPTIDES ARE MADE</vt:lpstr>
      <vt:lpstr>HOW BIS-PEPTIDES ARE MADE</vt:lpstr>
      <vt:lpstr>PowerPoint Presentation</vt:lpstr>
      <vt:lpstr>Programming Shapes</vt:lpstr>
      <vt:lpstr>Programming Shapes</vt:lpstr>
      <vt:lpstr>Programming Shapes</vt:lpstr>
      <vt:lpstr>Programming Shapes</vt:lpstr>
      <vt:lpstr>PowerPoint Presentation</vt:lpstr>
      <vt:lpstr>Developing Applications</vt:lpstr>
      <vt:lpstr>Developing Applications</vt:lpstr>
      <vt:lpstr>Development of Molecular actuators </vt:lpstr>
      <vt:lpstr>PowerPoint Presentation</vt:lpstr>
      <vt:lpstr>Developing Applications</vt:lpstr>
      <vt:lpstr>Developing Applications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Molecular Legos</dc:title>
  <dc:creator>Debashree Kar</dc:creator>
  <cp:lastModifiedBy>Prashant Mishra</cp:lastModifiedBy>
  <cp:revision>57</cp:revision>
  <dcterms:created xsi:type="dcterms:W3CDTF">2021-02-07T20:19:21Z</dcterms:created>
  <dcterms:modified xsi:type="dcterms:W3CDTF">2022-03-05T04:16:50Z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0x0101005EE681FECDCB634A88B380210644E33D</vt:lpwstr>
  </property>
</Properties>
</file>

<file path=docProps/thumbnail.jpeg>
</file>